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82" r:id="rId7"/>
    <p:sldId id="262" r:id="rId8"/>
    <p:sldId id="264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6" r:id="rId18"/>
    <p:sldId id="274" r:id="rId19"/>
    <p:sldId id="275" r:id="rId20"/>
    <p:sldId id="277" r:id="rId21"/>
    <p:sldId id="273" r:id="rId22"/>
    <p:sldId id="279" r:id="rId23"/>
    <p:sldId id="278" r:id="rId24"/>
    <p:sldId id="280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4A8F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43BC71-492C-D892-5914-0938649A46A6}" v="984" dt="2025-07-16T12:56:16.756"/>
    <p1510:client id="{954E7A79-CF48-4831-F388-3B5C0BBD007B}" v="406" dt="2025-07-15T17:08:41.691"/>
    <p1510:client id="{F75717B5-DDF3-52BF-1456-B4ECC7542415}" v="382" dt="2025-07-15T20:20:40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94463" autoAdjust="0"/>
  </p:normalViewPr>
  <p:slideViewPr>
    <p:cSldViewPr snapToGrid="0">
      <p:cViewPr varScale="1">
        <p:scale>
          <a:sx n="90" d="100"/>
          <a:sy n="90" d="100"/>
        </p:scale>
        <p:origin x="629" y="53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766D45-A4B5-478D-9FEF-963CC7C543B5}" type="datetimeFigureOut">
              <a:rPr lang="en-IN" smtClean="0"/>
              <a:t>16-07-2025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713B37-5213-4260-B21A-15F8177A53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80456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FAF86-76F6-B11B-A1D6-CDBDA392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A blue and red flag&#10;&#10;Description automatically generated">
            <a:extLst>
              <a:ext uri="{FF2B5EF4-FFF2-40B4-BE49-F238E27FC236}">
                <a16:creationId xmlns:a16="http://schemas.microsoft.com/office/drawing/2014/main" id="{BF7584B3-6434-CC04-4E5C-3FFF0E24CA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6484D9-ABE6-0556-F813-74F4A38E8367}"/>
              </a:ext>
            </a:extLst>
          </p:cNvPr>
          <p:cNvGrpSpPr/>
          <p:nvPr userDrawn="1"/>
        </p:nvGrpSpPr>
        <p:grpSpPr>
          <a:xfrm>
            <a:off x="8826003" y="277295"/>
            <a:ext cx="3142051" cy="867809"/>
            <a:chOff x="10007032" y="208516"/>
            <a:chExt cx="2151522" cy="594233"/>
          </a:xfrm>
        </p:grpSpPr>
        <p:pic>
          <p:nvPicPr>
            <p:cNvPr id="8" name="Picture 7" descr="A white text on a black background&#10;&#10;Description automatically generated">
              <a:extLst>
                <a:ext uri="{FF2B5EF4-FFF2-40B4-BE49-F238E27FC236}">
                  <a16:creationId xmlns:a16="http://schemas.microsoft.com/office/drawing/2014/main" id="{261F815D-6A98-4C08-7E2C-FDFCB007B7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7032" y="246582"/>
              <a:ext cx="1048875" cy="518107"/>
            </a:xfrm>
            <a:prstGeom prst="rect">
              <a:avLst/>
            </a:prstGeom>
          </p:spPr>
        </p:pic>
        <p:pic>
          <p:nvPicPr>
            <p:cNvPr id="9" name="Picture 8" descr="A red horse with black lines&#10;&#10;Description automatically generated">
              <a:extLst>
                <a:ext uri="{FF2B5EF4-FFF2-40B4-BE49-F238E27FC236}">
                  <a16:creationId xmlns:a16="http://schemas.microsoft.com/office/drawing/2014/main" id="{EF881316-72A1-E54C-2A1A-CDCC9A2CF6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55567" y="208516"/>
              <a:ext cx="1202987" cy="594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6598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B0B5-E694-34CD-F449-AF5B5039B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315910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6130-CCFA-6B81-4B18-700E9B381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sz="24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8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6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6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750C9-5045-11A1-7D17-B5911C125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882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E5390-F51E-0403-F1EF-FC5DC6A9B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4800" b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B3459-0BBC-4F81-93B4-108D9AD21E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AF805-56CB-44AF-458F-E5038969E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0653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2102A-37F9-7105-2415-54DEC7F9C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76350"/>
            <a:ext cx="5181600" cy="490061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 sz="24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lnSpc>
                <a:spcPct val="150000"/>
              </a:lnSpc>
              <a:spcBef>
                <a:spcPts val="0"/>
              </a:spcBef>
              <a:defRPr sz="20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50000"/>
              </a:lnSpc>
              <a:spcBef>
                <a:spcPts val="0"/>
              </a:spcBef>
              <a:defRPr sz="18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lnSpc>
                <a:spcPct val="150000"/>
              </a:lnSpc>
              <a:spcBef>
                <a:spcPts val="0"/>
              </a:spcBef>
              <a:defRPr sz="16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lnSpc>
                <a:spcPct val="150000"/>
              </a:lnSpc>
              <a:spcBef>
                <a:spcPts val="0"/>
              </a:spcBef>
              <a:defRPr sz="16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74805-2EE4-32FA-A030-5BB472B8DA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276350"/>
            <a:ext cx="5181600" cy="4900613"/>
          </a:xfrm>
          <a:prstGeom prst="rect">
            <a:avLst/>
          </a:prstGeom>
        </p:spPr>
        <p:txBody>
          <a:bodyPr/>
          <a:lstStyle>
            <a:lvl1pPr>
              <a:defRPr lang="en-US" sz="24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en-US" sz="20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lang="en-US" sz="18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lang="en-US" sz="16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lang="en-IN" sz="16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>
              <a:lnSpc>
                <a:spcPct val="150000"/>
              </a:lnSpc>
              <a:spcBef>
                <a:spcPts val="0"/>
              </a:spcBef>
            </a:pPr>
            <a:r>
              <a:rPr lang="en-US"/>
              <a:t>Click to edit Master text styles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/>
              <a:t>Second level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en-US"/>
              <a:t>Third level</a:t>
            </a:r>
          </a:p>
          <a:p>
            <a:pPr lvl="3">
              <a:lnSpc>
                <a:spcPct val="150000"/>
              </a:lnSpc>
              <a:spcBef>
                <a:spcPts val="0"/>
              </a:spcBef>
            </a:pPr>
            <a:r>
              <a:rPr lang="en-US"/>
              <a:t>Fourth level</a:t>
            </a:r>
          </a:p>
          <a:p>
            <a:pPr lvl="4">
              <a:lnSpc>
                <a:spcPct val="150000"/>
              </a:lnSpc>
              <a:spcBef>
                <a:spcPts val="0"/>
              </a:spcBef>
            </a:pPr>
            <a:r>
              <a:rPr lang="en-US"/>
              <a:t>Fifth level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31B505-53A6-4CEF-28E5-3379DFF2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D2A63B-CAD0-D5D6-CCF0-E752A420C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315910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627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A84C5-4028-4D3E-E86F-3679B1F73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‹#›</a:t>
            </a:fld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E6C9B06-04DE-E310-4D64-E3EEBAEC2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315910"/>
          </a:xfrm>
          <a:prstGeom prst="rect">
            <a:avLst/>
          </a:prstGeom>
        </p:spPr>
        <p:txBody>
          <a:bodyPr/>
          <a:lstStyle>
            <a:lvl1pPr algn="ctr">
              <a:defRPr sz="2800" b="1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208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99D2CF-9A25-9BC8-A89F-CA8216BC8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5348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95C83-407D-DE4C-64C7-6AF206B00E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01150" y="64897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00339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5E635EA-281D-47C8-A0EC-B8A06226CB83}" type="slidenum">
              <a:rPr lang="en-IN" smtClean="0"/>
              <a:pPr/>
              <a:t>‹#›</a:t>
            </a:fld>
            <a:endParaRPr lang="en-IN"/>
          </a:p>
        </p:txBody>
      </p:sp>
      <p:pic>
        <p:nvPicPr>
          <p:cNvPr id="7" name="Picture 6" descr="A white text on a black background&#10;&#10;Description automatically generated">
            <a:extLst>
              <a:ext uri="{FF2B5EF4-FFF2-40B4-BE49-F238E27FC236}">
                <a16:creationId xmlns:a16="http://schemas.microsoft.com/office/drawing/2014/main" id="{7E7902FD-826A-1DCE-56EB-9776F229C40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032" y="246582"/>
            <a:ext cx="1048875" cy="518107"/>
          </a:xfrm>
          <a:prstGeom prst="rect">
            <a:avLst/>
          </a:prstGeom>
        </p:spPr>
      </p:pic>
      <p:pic>
        <p:nvPicPr>
          <p:cNvPr id="8" name="Picture 7" descr="A red horse with black lines&#10;&#10;Description automatically generated">
            <a:extLst>
              <a:ext uri="{FF2B5EF4-FFF2-40B4-BE49-F238E27FC236}">
                <a16:creationId xmlns:a16="http://schemas.microsoft.com/office/drawing/2014/main" id="{9EF59D0F-8216-3C72-7864-7E8F9CC00C0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887" y="247675"/>
            <a:ext cx="1202987" cy="594233"/>
          </a:xfrm>
          <a:prstGeom prst="rect">
            <a:avLst/>
          </a:prstGeom>
        </p:spPr>
      </p:pic>
      <p:pic>
        <p:nvPicPr>
          <p:cNvPr id="9" name="Picture 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008DB5EA-844F-D3ED-93E7-0C65FA6A5237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26" y="194839"/>
            <a:ext cx="1268181" cy="62643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93331BB-5D16-AEAC-F610-265CF143F87A}"/>
              </a:ext>
            </a:extLst>
          </p:cNvPr>
          <p:cNvCxnSpPr>
            <a:cxnSpLocks/>
          </p:cNvCxnSpPr>
          <p:nvPr userDrawn="1"/>
        </p:nvCxnSpPr>
        <p:spPr>
          <a:xfrm flipH="1">
            <a:off x="-12700" y="6515100"/>
            <a:ext cx="12204700" cy="0"/>
          </a:xfrm>
          <a:prstGeom prst="line">
            <a:avLst/>
          </a:prstGeom>
          <a:ln w="19050">
            <a:solidFill>
              <a:srgbClr val="004A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83C6FE1-4D8B-43CC-686D-FD9014787B4D}"/>
              </a:ext>
            </a:extLst>
          </p:cNvPr>
          <p:cNvSpPr txBox="1"/>
          <p:nvPr userDrawn="1"/>
        </p:nvSpPr>
        <p:spPr>
          <a:xfrm>
            <a:off x="33907" y="6478495"/>
            <a:ext cx="1655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4A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Classification:</a:t>
            </a:r>
            <a:endParaRPr lang="en-IN" dirty="0">
              <a:solidFill>
                <a:srgbClr val="004A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7F9F7B9-C8F8-C478-4DD2-FD27612EDE20}"/>
              </a:ext>
            </a:extLst>
          </p:cNvPr>
          <p:cNvCxnSpPr>
            <a:cxnSpLocks/>
          </p:cNvCxnSpPr>
          <p:nvPr userDrawn="1"/>
        </p:nvCxnSpPr>
        <p:spPr bwMode="auto">
          <a:xfrm flipV="1">
            <a:off x="1468842" y="707335"/>
            <a:ext cx="9277127" cy="4439"/>
          </a:xfrm>
          <a:prstGeom prst="line">
            <a:avLst/>
          </a:prstGeom>
          <a:solidFill>
            <a:schemeClr val="bg1"/>
          </a:solidFill>
          <a:ln w="38100" cap="flat" cmpd="sng" algn="ctr">
            <a:gradFill flip="none" rotWithShape="1">
              <a:gsLst>
                <a:gs pos="1000">
                  <a:srgbClr val="FFCDCD"/>
                </a:gs>
                <a:gs pos="50000">
                  <a:srgbClr val="000099"/>
                </a:gs>
                <a:gs pos="49000">
                  <a:srgbClr val="FF00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609168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lvgl.io/8.2/get-started/pc-simulator.html" TargetMode="External"/><Relationship Id="rId3" Type="http://schemas.openxmlformats.org/officeDocument/2006/relationships/hyperlink" Target="https://lvgl.io/demos" TargetMode="External"/><Relationship Id="rId7" Type="http://schemas.openxmlformats.org/officeDocument/2006/relationships/hyperlink" Target="https://deepwiki.com/lvgl/lvgl_editor/4.1-xml-structure-and-syntax" TargetMode="External"/><Relationship Id="rId2" Type="http://schemas.openxmlformats.org/officeDocument/2006/relationships/hyperlink" Target="https://lvgl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gCxBAK9EByA" TargetMode="External"/><Relationship Id="rId5" Type="http://schemas.openxmlformats.org/officeDocument/2006/relationships/hyperlink" Target="https://github.com/lvgl/lv_port_pc_visual_studio" TargetMode="External"/><Relationship Id="rId4" Type="http://schemas.openxmlformats.org/officeDocument/2006/relationships/hyperlink" Target="https://github.com/lvg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306357-7245-E9B3-4971-93F09D72C592}"/>
              </a:ext>
            </a:extLst>
          </p:cNvPr>
          <p:cNvSpPr txBox="1"/>
          <p:nvPr/>
        </p:nvSpPr>
        <p:spPr>
          <a:xfrm>
            <a:off x="0" y="2644170"/>
            <a:ext cx="12191999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N" sz="3200" b="1" dirty="0">
                <a:solidFill>
                  <a:srgbClr val="000000"/>
                </a:solidFill>
                <a:latin typeface="Arial"/>
                <a:cs typeface="Arial"/>
              </a:rPr>
              <a:t>Implementation of a Free and Lightweight HMI Solution for Embedded Systems</a:t>
            </a:r>
            <a:endParaRPr lang="en-US" sz="3200" b="1">
              <a:latin typeface="Arial"/>
              <a:ea typeface="Calibri"/>
              <a:cs typeface="Arial"/>
            </a:endParaRPr>
          </a:p>
          <a:p>
            <a:pPr algn="ctr"/>
            <a:endParaRPr lang="en-US" sz="4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63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03B51-8F5D-233A-1480-8D7943EF1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415301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LVGL Simulator on PC (Windows + Visual Studio 2022)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AB0F8-4A58-056C-D3A9-FE6DEB5AE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12201"/>
            <a:ext cx="10515600" cy="5764903"/>
          </a:xfrm>
        </p:spPr>
        <p:txBody>
          <a:bodyPr lIns="91440" tIns="45720" rIns="91440" bIns="45720" anchor="t"/>
          <a:lstStyle/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Why Use the PC Simulator?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No hardware required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– test LVGL UI directly on your PC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Cross-platform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– works on Windows, Linux, macOS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Hardware-independent development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– code is portable to embedded systems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Faster debugging &amp; validation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– easy to share issues via Forum</a:t>
            </a: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🛠️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Tools Used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OS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Windows 10/11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IDE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Visual Studio 2022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Graphics Library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LVGL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Simulator Backend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SDL2 (Simple </a:t>
            </a:r>
            <a:r>
              <a:rPr lang="en-US" sz="1200" b="1" err="1">
                <a:solidFill>
                  <a:schemeClr val="tx1"/>
                </a:solidFill>
                <a:latin typeface="Arial"/>
                <a:cs typeface="Arial"/>
              </a:rPr>
              <a:t>DirectMedia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Layer 2)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   Why SDL2 Is Required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Simulates a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TFT display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and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touch input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on your PC</a:t>
            </a: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Provides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framebuffer rendering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in a window</a:t>
            </a: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Enables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real-time interaction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, animation, input &amp; rendering</a:t>
            </a: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Cross-platform &amp; lightweight—ideal for embedded simulation</a:t>
            </a:r>
            <a:endParaRPr lang="en-US" sz="8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457200" lvl="1" indent="0">
              <a:buNone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 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Steps Followed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Installed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Visual Studio 2022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Downloaded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LVGL Visual Studio Simulator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from GitHub</a:t>
            </a: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Installed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SDL2 for MinGW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(copied .</a:t>
            </a:r>
            <a:r>
              <a:rPr lang="en-US" sz="1200" err="1">
                <a:solidFill>
                  <a:schemeClr val="tx1"/>
                </a:solidFill>
                <a:latin typeface="Arial"/>
                <a:cs typeface="Arial"/>
              </a:rPr>
              <a:t>dll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, lib, include)</a:t>
            </a: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Linked SDL2 in Visual Studio project settings</a:t>
            </a: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Compiled &amp; Ran the project — got full-screen simulated LVGL UI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40604-B494-2A7D-8295-E3FED11CA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177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62FBD-82ED-31D5-ADD8-D9C0EE7BD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521855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Why Docker Is Required in LVGL UI Editor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F51A1-3EF5-D5D9-4D1A-E56834B0E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8872"/>
            <a:ext cx="10515600" cy="4938283"/>
          </a:xfrm>
        </p:spPr>
        <p:txBody>
          <a:bodyPr lIns="91440" tIns="45720" rIns="91440" bIns="45720" anchor="t"/>
          <a:lstStyle/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Docker provides a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portable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,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reliable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, and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automated environment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to build and test LVGL UI projects from XML to C — all without manually setting up complex toolchains.</a:t>
            </a:r>
            <a:endParaRPr lang="en-US" sz="1200" b="1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Isolated Build Environment</a:t>
            </a:r>
            <a:br>
              <a:rPr lang="en-US" sz="1200" b="1" dirty="0"/>
            </a:b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Docker ensures that all the required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compilers, build tools, and dependencies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are available in a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clean, consistent container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Builds C Code from XML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      When you generate or modify UI components (written in XML), the editor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uses Docker to compile C code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behind the scenes.</a:t>
            </a:r>
            <a:endParaRPr lang="en-US" sz="1200" b="1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Cross-Platform Support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Works the same on Windows, Linux, and macOS.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Simplifies Setup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No need to install GCC, SDL2, or other native tools manually.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Enables CI/CD Workflows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Use Docker in pipelines for XML validation, code gen, and testing.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Portable and Reliable</a:t>
            </a:r>
            <a:br>
              <a:rPr lang="en-US" sz="1200" b="1" dirty="0">
                <a:solidFill>
                  <a:schemeClr val="tx1"/>
                </a:solidFill>
              </a:rPr>
            </a:b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Eliminates “it works on my machine” issues.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7C66C-651D-B3B5-F00C-76A2287BA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4592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BAA2B-A5E9-39F3-F1F3-B4CB9653E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686" y="224570"/>
            <a:ext cx="10515600" cy="501261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High-Level Architecture &amp; Code Generation Pipeline</a:t>
            </a:r>
            <a:endParaRPr lang="en-US">
              <a:latin typeface="Arial"/>
              <a:cs typeface="Arial"/>
            </a:endParaRPr>
          </a:p>
          <a:p>
            <a:br>
              <a:rPr lang="en-US" dirty="0"/>
            </a:br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383C2E-20F8-BE0F-A667-CFCFCA5E2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8433" y="844722"/>
            <a:ext cx="7233972" cy="487187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0FAE50-2E9C-E256-21EF-1AC271A9C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12</a:t>
            </a:fld>
            <a:endParaRPr lang="en-IN"/>
          </a:p>
        </p:txBody>
      </p:sp>
      <p:pic>
        <p:nvPicPr>
          <p:cNvPr id="6" name="Picture 5" descr="A screenshot of a diagram&#10;&#10;AI-generated content may be incorrect.">
            <a:extLst>
              <a:ext uri="{FF2B5EF4-FFF2-40B4-BE49-F238E27FC236}">
                <a16:creationId xmlns:a16="http://schemas.microsoft.com/office/drawing/2014/main" id="{A612E0BE-A2EB-3707-C6BF-E40AC2B10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118" y="839304"/>
            <a:ext cx="5316750" cy="4737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8B0C9D-3A9E-86C5-8062-3CEE48253954}"/>
              </a:ext>
            </a:extLst>
          </p:cNvPr>
          <p:cNvSpPr txBox="1"/>
          <p:nvPr/>
        </p:nvSpPr>
        <p:spPr>
          <a:xfrm>
            <a:off x="296562" y="5558481"/>
            <a:ext cx="10956798" cy="933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BFBFBF"/>
              </a:solidFill>
              <a:latin typeface="Geist"/>
              <a:cs typeface="Arial" panose="020B0604020202020204" pitchFamily="34" charset="0"/>
            </a:endParaRPr>
          </a:p>
          <a:p>
            <a:pPr>
              <a:buFont typeface=""/>
              <a:buAutoNum type="arabicPeriod"/>
            </a:pPr>
            <a:r>
              <a:rPr lang="en-US" b="1" dirty="0">
                <a:solidFill>
                  <a:srgbClr val="BFBFBF"/>
                </a:solidFill>
                <a:latin typeface="Geist"/>
                <a:cs typeface="Arial"/>
              </a:rPr>
              <a:t>Compile-time integration</a:t>
            </a:r>
            <a:r>
              <a:rPr lang="en-US" dirty="0">
                <a:solidFill>
                  <a:srgbClr val="BFBFBF"/>
                </a:solidFill>
                <a:latin typeface="Geist"/>
                <a:cs typeface="Arial"/>
              </a:rPr>
              <a:t>: XML components are exported to C code for inclusion in the build</a:t>
            </a:r>
          </a:p>
          <a:p>
            <a:pPr>
              <a:buFont typeface=""/>
              <a:buAutoNum type="arabicPeriod"/>
            </a:pPr>
            <a:r>
              <a:rPr lang="en-US" b="1" dirty="0">
                <a:solidFill>
                  <a:srgbClr val="BFBFBF"/>
                </a:solidFill>
                <a:latin typeface="Geist"/>
                <a:cs typeface="Arial"/>
              </a:rPr>
              <a:t>Runtime loading</a:t>
            </a:r>
            <a:r>
              <a:rPr lang="en-US" dirty="0">
                <a:solidFill>
                  <a:srgbClr val="BFBFBF"/>
                </a:solidFill>
                <a:latin typeface="Geist"/>
                <a:cs typeface="Arial"/>
              </a:rPr>
              <a:t>: XML definitions can be loaded directly at runtime without recompilation</a:t>
            </a:r>
          </a:p>
        </p:txBody>
      </p:sp>
    </p:spTree>
    <p:extLst>
      <p:ext uri="{BB962C8B-B14F-4D97-AF65-F5344CB8AC3E}">
        <p14:creationId xmlns:p14="http://schemas.microsoft.com/office/powerpoint/2010/main" val="317428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824A9-B078-1AF6-33E5-0557CC24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480666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rgbClr val="BFBFBF"/>
                </a:solidFill>
                <a:latin typeface="Arial"/>
                <a:cs typeface="Arial"/>
              </a:rPr>
              <a:t>Component vs. Widget System &amp; XML Definition Architecture</a:t>
            </a:r>
            <a:endParaRPr lang="en-US" dirty="0">
              <a:latin typeface="Arial"/>
              <a:cs typeface="Arial"/>
            </a:endParaRPr>
          </a:p>
          <a:p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7F28CC-ECA5-9ED9-2381-7173CB971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4" y="784217"/>
            <a:ext cx="7865166" cy="31471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858B9-8F59-5B80-6AD7-0AF4E0D3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13</a:t>
            </a:fld>
            <a:endParaRPr lang="en-IN"/>
          </a:p>
        </p:txBody>
      </p:sp>
      <p:pic>
        <p:nvPicPr>
          <p:cNvPr id="6" name="Picture 5" descr="A diagram of a function&#10;&#10;AI-generated content may be incorrect.">
            <a:extLst>
              <a:ext uri="{FF2B5EF4-FFF2-40B4-BE49-F238E27FC236}">
                <a16:creationId xmlns:a16="http://schemas.microsoft.com/office/drawing/2014/main" id="{58637BB5-D97E-EEAE-8B97-E136290EB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849" y="782568"/>
            <a:ext cx="4571172" cy="5712515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BAC910-0A0A-169B-E7AF-37820BC2B2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2388"/>
            <a:ext cx="7862957" cy="240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03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632B05FD-E92B-A3DC-C1A3-1F73CBE69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" y="907043"/>
            <a:ext cx="3455821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LVGL EDITOR DEMO</a:t>
            </a:r>
          </a:p>
        </p:txBody>
      </p:sp>
      <p:sp>
        <p:nvSpPr>
          <p:cNvPr id="28" name="Content Placeholder 27">
            <a:extLst>
              <a:ext uri="{FF2B5EF4-FFF2-40B4-BE49-F238E27FC236}">
                <a16:creationId xmlns:a16="http://schemas.microsoft.com/office/drawing/2014/main" id="{241A2F2C-1E3C-202F-FAA9-A210DD3A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8" y="2522432"/>
            <a:ext cx="3455821" cy="344783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endParaRPr lang="en-US" sz="2000">
              <a:solidFill>
                <a:schemeClr val="tx1"/>
              </a:solidFill>
              <a:latin typeface="+mn-lt"/>
              <a:cs typeface="+mn-cs"/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1DF19F2-EA6D-9B76-A747-1B9377305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977" y="742130"/>
            <a:ext cx="8344040" cy="57806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BC29AB-847A-C581-A823-59FF93EF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E635EA-281D-47C8-A0EC-B8A06226CB83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+mn-lt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258F736-B256-8039-9DC6-F4E49A5C5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B4520A-996E-330C-99DA-69CA4D89E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8FA945-E356-695F-18D6-CAD4EF34FE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185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4FB17-96D4-5792-D71D-4406936F9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DEMO</a:t>
            </a:r>
            <a:endParaRPr lang="en-US" dirty="0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E0BB442-4DB9-AB25-455B-21B4CB847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47" y="845440"/>
            <a:ext cx="12125736" cy="56640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F5CD8-7B40-118F-6A32-8DBBF8C15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6850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635A-CDAD-F5A2-F626-0EC52802F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481562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VISUAL STUDIO 2022 (SIMULATOR)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DDCC700-9086-323C-2263-C5164EA4E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739" y="897978"/>
            <a:ext cx="11407911" cy="5581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F7BAC-FD97-EE75-7784-B2E425F88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66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AF651-F7E7-D489-BD91-3ADB3AE70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536779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VS  Configuration (Set A Path)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9D77CE-BF81-6F99-BBAC-782D19E29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56" y="872405"/>
            <a:ext cx="5547329" cy="4114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7E726-2798-D3BB-2B35-40331589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17</a:t>
            </a:fld>
            <a:endParaRPr lang="en-IN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604736-E755-FC2B-09D9-E30774E9F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4292" y="2928163"/>
            <a:ext cx="5684794" cy="375478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160F6D-DD7E-8593-4217-01065F4C4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998" y="726407"/>
            <a:ext cx="5658780" cy="336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20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13FB-53C9-E903-6128-1B680D841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591996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DEMO PROJECT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3187E07-E5A7-9643-FFFE-049A1A473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786563"/>
            <a:ext cx="6692348" cy="48431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451683-1F34-6F74-A03B-A34D05C4F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18</a:t>
            </a:fld>
            <a:endParaRPr lang="en-IN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8D5A4B-9FA9-9A9F-B762-4859A5B71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81" y="2131392"/>
            <a:ext cx="6398669" cy="4726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539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3E768-9093-92E8-27AD-70EC7163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DEMO MUSIC 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music player&#10;&#10;AI-generated content may be incorrect.">
            <a:extLst>
              <a:ext uri="{FF2B5EF4-FFF2-40B4-BE49-F238E27FC236}">
                <a16:creationId xmlns:a16="http://schemas.microsoft.com/office/drawing/2014/main" id="{B7BAAF43-F3A8-2735-C278-9DB8A3B2E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7739" y="1840108"/>
            <a:ext cx="6460434" cy="484535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77A5F0-CD26-03BD-98B5-50693160D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19</a:t>
            </a:fld>
            <a:endParaRPr lang="en-IN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09D7156-A954-6A95-A82F-A00BCC45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525" y="739913"/>
            <a:ext cx="6695384" cy="483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47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39E87-EC23-CE24-EBA8-B093C644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335" y="965975"/>
            <a:ext cx="9403492" cy="902855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rgbClr val="FFFFFF"/>
                </a:solidFill>
                <a:latin typeface="Aptos Display"/>
                <a:cs typeface="Arial"/>
              </a:rPr>
              <a:t>HMI </a:t>
            </a:r>
            <a:br>
              <a:rPr lang="en-US" dirty="0">
                <a:latin typeface="Aptos Display"/>
              </a:rPr>
            </a:br>
            <a:r>
              <a:rPr lang="en-US" dirty="0">
                <a:solidFill>
                  <a:srgbClr val="FFFFFF"/>
                </a:solidFill>
                <a:latin typeface="Aptos Display"/>
                <a:cs typeface="Arial"/>
              </a:rPr>
              <a:t>(Human-Machine Interface)</a:t>
            </a:r>
            <a:endParaRPr lang="en-US" dirty="0"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D326C4-8E5C-A62B-E8E2-57FCC97A3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336" y="2035925"/>
            <a:ext cx="10762733" cy="4135095"/>
          </a:xfrm>
        </p:spPr>
        <p:txBody>
          <a:bodyPr lIns="91440" tIns="45720" rIns="91440" bIns="45720" anchor="t"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tos"/>
                <a:cs typeface="Arial"/>
              </a:rPr>
              <a:t> HMI in a two-wheeler EV refers to the system through which the rider interacts with the vehicle’s electronics and receives visual, audible, or tactile feedback. It is typically implemented using a digital display screen, touch buttons, and sometimes audio or LED indicators.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2000" b="1">
              <a:solidFill>
                <a:schemeClr val="tx1">
                  <a:lumMod val="95000"/>
                  <a:lumOff val="5000"/>
                </a:schemeClr>
              </a:solidFill>
              <a:latin typeface="Aptos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Aptos"/>
                <a:cs typeface="Arial"/>
              </a:rPr>
              <a:t>Purpose of HMI in Two-Wheeler EVs: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/>
                <a:cs typeface="Arial"/>
              </a:rPr>
              <a:t>Display real-time information to the rider.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/>
                <a:cs typeface="Arial"/>
              </a:rPr>
              <a:t>Allow user interaction with vehicle settings.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/>
                <a:cs typeface="Arial"/>
              </a:rPr>
              <a:t>Provide safety warnings or alerts.</a:t>
            </a:r>
          </a:p>
          <a:p>
            <a:pPr lvl="1">
              <a:lnSpc>
                <a:spcPct val="90000"/>
              </a:lnSpc>
              <a:spcBef>
                <a:spcPts val="1000"/>
              </a:spcBef>
              <a:buFont typeface="Courier New" panose="020B0604020202020204" pitchFamily="34" charset="0"/>
              <a:buChar char="o"/>
            </a:pPr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ptos"/>
                <a:cs typeface="Arial"/>
              </a:rPr>
              <a:t>Enhance user experience with graphics and customization.</a:t>
            </a:r>
          </a:p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endParaRPr lang="en-US" sz="2000" dirty="0">
              <a:solidFill>
                <a:srgbClr val="BFBFBF"/>
              </a:solidFill>
              <a:latin typeface="Aptos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D12059-30B0-632D-B18C-FE13B83FA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02969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0D92-A140-2352-7F94-924BC64F5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511558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DEMO</a:t>
            </a: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DD827F-E439-6D31-F1F6-761F0693E5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131" y="819979"/>
            <a:ext cx="11441041" cy="56597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5C359-666D-2111-F61F-A7522A498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800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170AE-5BEA-B5D4-35DC-BCE9E6604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460072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EBIKE (RUN ON SIMULATOR)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1499DD6-1A0A-D7BA-B0FA-7A59AFCF9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653" y="910920"/>
            <a:ext cx="10944085" cy="55662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22E9EF-5C17-66D3-EF9B-6E0808A4D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29365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1CDDA-86A3-448E-E451-F3D2AAF1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492605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FIGMA --&gt; LVGL EDITOR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Content Placeholder 4" descr="A screenshot of a video player&#10;&#10;AI-generated content may be incorrect.">
            <a:extLst>
              <a:ext uri="{FF2B5EF4-FFF2-40B4-BE49-F238E27FC236}">
                <a16:creationId xmlns:a16="http://schemas.microsoft.com/office/drawing/2014/main" id="{915277C9-60FC-6205-6B8F-1C5F19DBE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7070" y="989358"/>
            <a:ext cx="6324930" cy="394835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839F8-7361-FCBC-94C0-E0D8CFDF2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22</a:t>
            </a:fld>
            <a:endParaRPr lang="en-IN"/>
          </a:p>
        </p:txBody>
      </p:sp>
      <p:pic>
        <p:nvPicPr>
          <p:cNvPr id="6" name="Picture 5" descr="A screen shot of a device&#10;&#10;AI-generated content may be incorrect.">
            <a:extLst>
              <a:ext uri="{FF2B5EF4-FFF2-40B4-BE49-F238E27FC236}">
                <a16:creationId xmlns:a16="http://schemas.microsoft.com/office/drawing/2014/main" id="{C64C809B-C154-C08A-84D2-C22C7B4CC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" y="1011470"/>
            <a:ext cx="5866419" cy="39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63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6A22E-5E43-228D-4F1F-497361509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580953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PROJECT TVS_HMI_EBIKE</a:t>
            </a:r>
            <a:endParaRPr lang="en-US" dirty="0"/>
          </a:p>
        </p:txBody>
      </p:sp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E86F6BA-CF69-065C-80C1-F1B706DC4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042" y="763666"/>
            <a:ext cx="12203042" cy="57282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8FBB79-7D5E-3CB9-5295-0A333620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0615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A05D-B6A4-F2D3-E424-8C194960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480666"/>
          </a:xfrm>
        </p:spPr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FUTURE WORK &amp; 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EE6A4-234C-16CD-AFE1-0C36D95E0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IN" sz="1200" dirty="0">
                <a:solidFill>
                  <a:schemeClr val="tx1"/>
                </a:solidFill>
                <a:latin typeface="Times New Roman"/>
                <a:cs typeface="Times New Roman"/>
              </a:rPr>
              <a:t>Due to time constraints, this project was limited to developing and simulating the HMI using the LVGL UI Editor and running it on a PC-based simulator. Given additional time, the next critical milestone would be porting and deploying the LVGL-based HMI onto actual embedded hardware. This step involves integrating the UI with real-world inputs such as sensors, buttons, and communication protocols used in electric two-wheelers.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IN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IN" sz="1200" dirty="0">
                <a:solidFill>
                  <a:schemeClr val="tx1"/>
                </a:solidFill>
                <a:latin typeface="Times New Roman"/>
                <a:cs typeface="Times New Roman"/>
              </a:rPr>
              <a:t>Key hardware platforms that can be used to run the HMI include: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IN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IN" sz="1200" b="1" dirty="0">
                <a:solidFill>
                  <a:schemeClr val="tx1"/>
                </a:solidFill>
                <a:latin typeface="Times New Roman"/>
                <a:cs typeface="Times New Roman"/>
              </a:rPr>
              <a:t>NXP i.MX RT1050/1060 or RT1170</a:t>
            </a:r>
            <a:r>
              <a:rPr lang="en-IN" sz="1200" dirty="0">
                <a:solidFill>
                  <a:schemeClr val="tx1"/>
                </a:solidFill>
                <a:latin typeface="Times New Roman"/>
                <a:cs typeface="Times New Roman"/>
              </a:rPr>
              <a:t> (high-performance crossover MCUs with display support)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IN" sz="1200" b="1" dirty="0">
                <a:solidFill>
                  <a:schemeClr val="tx1"/>
                </a:solidFill>
                <a:latin typeface="Times New Roman"/>
                <a:cs typeface="Times New Roman"/>
              </a:rPr>
              <a:t>STM32F7 / STM32H7 series</a:t>
            </a:r>
            <a:r>
              <a:rPr lang="en-IN" sz="1200" dirty="0">
                <a:solidFill>
                  <a:schemeClr val="tx1"/>
                </a:solidFill>
                <a:latin typeface="Times New Roman"/>
                <a:cs typeface="Times New Roman"/>
              </a:rPr>
              <a:t> (widely used in automotive and HMI applications)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IN" sz="1200" b="1" dirty="0">
                <a:solidFill>
                  <a:schemeClr val="tx1"/>
                </a:solidFill>
                <a:latin typeface="Times New Roman"/>
                <a:cs typeface="Times New Roman"/>
              </a:rPr>
              <a:t>ESP32-S3</a:t>
            </a:r>
            <a:r>
              <a:rPr lang="en-IN" sz="1200" dirty="0">
                <a:solidFill>
                  <a:schemeClr val="tx1"/>
                </a:solidFill>
                <a:latin typeface="Times New Roman"/>
                <a:cs typeface="Times New Roman"/>
              </a:rPr>
              <a:t> (low-cost, Wi-Fi/Bluetooth-enabled MCU with LCD support)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IN" sz="1200" b="1" dirty="0">
                <a:solidFill>
                  <a:schemeClr val="tx1"/>
                </a:solidFill>
                <a:latin typeface="Times New Roman"/>
                <a:cs typeface="Times New Roman"/>
              </a:rPr>
              <a:t>Raspberry Pi 4 or CM4</a:t>
            </a:r>
            <a:r>
              <a:rPr lang="en-IN" sz="1200" dirty="0">
                <a:solidFill>
                  <a:schemeClr val="tx1"/>
                </a:solidFill>
                <a:latin typeface="Times New Roman"/>
                <a:cs typeface="Times New Roman"/>
              </a:rPr>
              <a:t> (Linux-based option for rapid prototyping)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IN" sz="1200" b="1" dirty="0">
                <a:solidFill>
                  <a:schemeClr val="tx1"/>
                </a:solidFill>
                <a:latin typeface="Times New Roman"/>
                <a:cs typeface="Times New Roman"/>
              </a:rPr>
              <a:t>RK3566 / RK3399 SoCs</a:t>
            </a:r>
            <a:r>
              <a:rPr lang="en-IN" sz="1200" dirty="0">
                <a:solidFill>
                  <a:schemeClr val="tx1"/>
                </a:solidFill>
                <a:latin typeface="Times New Roman"/>
                <a:cs typeface="Times New Roman"/>
              </a:rPr>
              <a:t> (for Android/Linux-based rich HMI systems)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r>
              <a:rPr lang="en-IN" sz="1200" dirty="0">
                <a:solidFill>
                  <a:schemeClr val="tx1"/>
                </a:solidFill>
                <a:latin typeface="Times New Roman"/>
                <a:cs typeface="Times New Roman"/>
              </a:rPr>
              <a:t>The future scope includes interfacing with sensors like speed, battery level, GPS modules, and Bluetooth; optimizing the UI for real-time performance; and deploying the solution on a touch display for a fully functional EV bike dashboard.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3DC16B-3FDD-2408-71D6-45C32C7C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24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3209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0262-A3D0-C942-37A5-D77397F7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dirty="0">
                <a:latin typeface="Arial"/>
                <a:cs typeface="Arial"/>
              </a:rPr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39274-ECA3-C481-E423-F00ABD8B8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https://lvgl.io/</a:t>
            </a:r>
            <a:endParaRPr lang="en-US" sz="110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https://lvgl.io/demos</a:t>
            </a:r>
            <a:endParaRPr lang="en-US" sz="1100">
              <a:solidFill>
                <a:schemeClr val="tx1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https://docs.lvgl.io/master/intro/introduction/index.html</a:t>
            </a: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https://github.com/lvgl</a:t>
            </a:r>
            <a:endParaRPr lang="en-US" sz="1100">
              <a:solidFill>
                <a:schemeClr val="tx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https://github.com/lvgl/lvgl</a:t>
            </a: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https://github.com/lvgl/lv_port_pc_visual_studio</a:t>
            </a:r>
            <a:endParaRPr lang="en-US" sz="1100">
              <a:solidFill>
                <a:schemeClr val="tx1"/>
              </a:solidFill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https://www.youtube.com/watch?v=gCxBAK9EByA</a:t>
            </a:r>
            <a:endParaRPr lang="en-US" sz="1100">
              <a:solidFill>
                <a:schemeClr val="tx1"/>
              </a:solidFill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XML Structure and Syntax | lvgl/lvgl_editor | DeepWiki</a:t>
            </a:r>
            <a:endParaRPr lang="en-US" sz="1100">
              <a:solidFill>
                <a:schemeClr val="tx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Arial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Simulator on PC — LVGL documentation</a:t>
            </a:r>
          </a:p>
          <a:p>
            <a:pPr marL="0" indent="0">
              <a:buNone/>
            </a:pP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https://github.com/libsdl-org/SDL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1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2E207D-1D08-479D-9FF9-C1D0BD22C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2064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8F5E33-2B43-3A54-AE4A-941B82774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/>
          <a:lstStyle/>
          <a:p>
            <a:pPr marL="3200400" lvl="7" indent="0">
              <a:buNone/>
            </a:pPr>
            <a:endParaRPr lang="en-US" sz="4800" dirty="0">
              <a:solidFill>
                <a:srgbClr val="003399"/>
              </a:solidFill>
              <a:latin typeface="Arial"/>
              <a:cs typeface="Arial"/>
            </a:endParaRPr>
          </a:p>
          <a:p>
            <a:pPr marL="3200400" lvl="7" indent="0">
              <a:buNone/>
            </a:pPr>
            <a:endParaRPr lang="en-US" sz="4800" dirty="0">
              <a:solidFill>
                <a:srgbClr val="003399"/>
              </a:solidFill>
              <a:latin typeface="Arial"/>
              <a:cs typeface="Arial"/>
            </a:endParaRPr>
          </a:p>
          <a:p>
            <a:pPr marL="3200400" lvl="7" indent="0">
              <a:buNone/>
            </a:pPr>
            <a:r>
              <a:rPr lang="en-US" sz="4800" b="1" dirty="0">
                <a:latin typeface="Arial"/>
                <a:cs typeface="Arial"/>
              </a:rPr>
              <a:t>THANK YOU</a:t>
            </a:r>
            <a:endParaRPr lang="en-US" b="1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2F51A1-69E1-E52C-F434-1F6EEDA9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26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9064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0A8E805B-7324-5ADE-E7F4-7FF9B94BD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9036" y="-14"/>
            <a:ext cx="6262423" cy="7100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+mj-lt"/>
                <a:ea typeface="Calibri Light"/>
                <a:cs typeface="Calibri Light"/>
              </a:rPr>
              <a:t>TOP 10 Best HMI Tools  </a:t>
            </a:r>
            <a:endParaRPr lang="en-US" sz="3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2AB54-7176-085D-E01A-C617D80D7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5E635EA-281D-47C8-A0EC-B8A06226CB83}" type="slidenum">
              <a:rPr lang="en-US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17ED9EE-380C-224B-8619-61C6C01B1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EA0657-2676-EBD0-330D-2DE1D716D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ABD4BE5-70D5-796C-F818-10F0570E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7C4E114-15F4-FD2C-D82E-7AFF68484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591483"/>
              </p:ext>
            </p:extLst>
          </p:nvPr>
        </p:nvGraphicFramePr>
        <p:xfrm>
          <a:off x="617837" y="957648"/>
          <a:ext cx="11000813" cy="5287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336">
                  <a:extLst>
                    <a:ext uri="{9D8B030D-6E8A-4147-A177-3AD203B41FA5}">
                      <a16:colId xmlns:a16="http://schemas.microsoft.com/office/drawing/2014/main" val="414928178"/>
                    </a:ext>
                  </a:extLst>
                </a:gridCol>
                <a:gridCol w="1590122">
                  <a:extLst>
                    <a:ext uri="{9D8B030D-6E8A-4147-A177-3AD203B41FA5}">
                      <a16:colId xmlns:a16="http://schemas.microsoft.com/office/drawing/2014/main" val="4228166959"/>
                    </a:ext>
                  </a:extLst>
                </a:gridCol>
                <a:gridCol w="3773406">
                  <a:extLst>
                    <a:ext uri="{9D8B030D-6E8A-4147-A177-3AD203B41FA5}">
                      <a16:colId xmlns:a16="http://schemas.microsoft.com/office/drawing/2014/main" val="4142565271"/>
                    </a:ext>
                  </a:extLst>
                </a:gridCol>
                <a:gridCol w="3399949">
                  <a:extLst>
                    <a:ext uri="{9D8B030D-6E8A-4147-A177-3AD203B41FA5}">
                      <a16:colId xmlns:a16="http://schemas.microsoft.com/office/drawing/2014/main" val="2313012829"/>
                    </a:ext>
                  </a:extLst>
                </a:gridCol>
              </a:tblGrid>
              <a:tr h="343341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Tool</a:t>
                      </a:r>
                      <a:endParaRPr lang="en-US" sz="2000" b="1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License</a:t>
                      </a:r>
                      <a:endParaRPr lang="en-US" sz="2000" b="1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Features</a:t>
                      </a:r>
                      <a:endParaRPr lang="en-US" sz="2000" b="1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Cons</a:t>
                      </a:r>
                      <a:endParaRPr lang="en-US" sz="2000" b="1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957063"/>
                  </a:ext>
                </a:extLst>
              </a:tr>
              <a:tr h="49441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1. LVGL (Light and Versatile Graphics Library)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MIT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Very lightweight- Designed for embedded systems- Excellent performance on MCUs- C++ compatible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Lacks advanced widgets like Qt- No official GUI designer tool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241213"/>
                  </a:ext>
                </a:extLst>
              </a:tr>
              <a:tr h="49441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2. Flutter with Embedder API (C++ engine)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BSD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High-quality UI- </a:t>
                      </a:r>
                      <a:r>
                        <a:rPr lang="en-US" sz="1000" b="0" i="0" err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Skia</a:t>
                      </a: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 rendering engine- Can embed with custom C++ runtimes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Heavyweight for small devices- Complex build system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352336"/>
                  </a:ext>
                </a:extLst>
              </a:tr>
              <a:tr h="49441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3. µGFX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Custom Permissive (like MIT)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Designed for resource-constrained systems- C/C++ compatible- Modular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Not as active as others- Commercial support better than community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1562368"/>
                  </a:ext>
                </a:extLst>
              </a:tr>
              <a:tr h="49441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4. Crank Storyboard (Community Edition)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GPL (with permissive evaluation)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Purpose-built for automotive HMIs- Great animation and embedded support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Community version limited- Full version is commercial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768678"/>
                  </a:ext>
                </a:extLst>
              </a:tr>
              <a:tr h="49441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5. </a:t>
                      </a:r>
                      <a:r>
                        <a:rPr lang="en-US" sz="1000" b="1" i="0" err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Nuklear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Public Domain / MIT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Single header GUI- Extremely lightweight- C-based (C++ friendly)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Basic look- No layout system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69291"/>
                  </a:ext>
                </a:extLst>
              </a:tr>
              <a:tr h="49441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6. Dear </a:t>
                      </a:r>
                      <a:r>
                        <a:rPr lang="en-US" sz="1000" b="1" i="0" err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ImGui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MIT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Fast for prototyping- Highly efficient- Easy to embed in C++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Meant for dev tools, not consumer HMIs- Minimal animation/custom style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1524511"/>
                  </a:ext>
                </a:extLst>
              </a:tr>
              <a:tr h="49441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7. </a:t>
                      </a:r>
                      <a:r>
                        <a:rPr lang="en-US" sz="1000" b="1" i="0" err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LittlevGL</a:t>
                      </a: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 (LVGL’s predecessor)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MIT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Similar benefits to LVGL- Works on 32-bit MCUs- Easier for small EV dashboards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Obsolete compared to LVGL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852513"/>
                  </a:ext>
                </a:extLst>
              </a:tr>
              <a:tr h="49441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8. Embedded Wizard (</a:t>
                      </a:r>
                      <a:r>
                        <a:rPr lang="en-US" sz="1000" b="1" i="0" err="1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FreeRTOS</a:t>
                      </a: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 / open parts)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Free Edition with permissive parts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Great for animations and modern HMI- Supports C++ indirectly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Free edition is limited- Mostly commercial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736709"/>
                  </a:ext>
                </a:extLst>
              </a:tr>
              <a:tr h="49441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9. EFL (Enlightenment Foundation Libraries)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BSD 2-Clause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Efficient rendering- Used in Tizen (Samsung)- Supports embedded use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Older documentation- C-focused, less modern UI feel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1F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49062"/>
                  </a:ext>
                </a:extLst>
              </a:tr>
              <a:tr h="49441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1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10. CEGUI (Crazy Eddie's GUI)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MIT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Full-featured GUI system- Skinnable and scriptable- Used in games and simulations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750"/>
                        </a:lnSpc>
                        <a:buNone/>
                      </a:pPr>
                      <a:r>
                        <a:rPr lang="en-US" sz="1000" b="0" i="0" dirty="0">
                          <a:solidFill>
                            <a:schemeClr val="bg1"/>
                          </a:solidFill>
                          <a:effectLst/>
                          <a:latin typeface="Aptos"/>
                        </a:rPr>
                        <a:t>- Complex setup- Larger footprint than LVGL</a:t>
                      </a:r>
                      <a:endParaRPr lang="en-US" sz="2000" b="0" i="0">
                        <a:solidFill>
                          <a:schemeClr val="bg1"/>
                        </a:solidFill>
                        <a:effectLst/>
                        <a:latin typeface="Aptos"/>
                      </a:endParaRPr>
                    </a:p>
                  </a:txBody>
                  <a:tcPr marL="53543" marR="29574" marT="41187" marB="41187" anchor="ctr">
                    <a:lnL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144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5997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033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0A2D4-50BA-A202-5148-5A6B7D7E5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685" y="111300"/>
            <a:ext cx="6973332" cy="635125"/>
          </a:xfrm>
        </p:spPr>
        <p:txBody>
          <a:bodyPr lIns="91440" tIns="45720" rIns="91440" bIns="45720" anchor="t"/>
          <a:lstStyle/>
          <a:p>
            <a:pPr algn="l"/>
            <a:r>
              <a:rPr lang="en-US" sz="3200" b="0" dirty="0">
                <a:solidFill>
                  <a:schemeClr val="tx1"/>
                </a:solidFill>
                <a:latin typeface="Aptos Display"/>
                <a:cs typeface="Arial"/>
              </a:rPr>
              <a:t>TOP 3 BEST HMI TOOLS   Why BEST</a:t>
            </a:r>
            <a:endParaRPr lang="en-US" sz="3200" b="0">
              <a:solidFill>
                <a:schemeClr val="tx1"/>
              </a:solidFill>
              <a:latin typeface="Aptos Display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A54EDB7-2A09-0072-2BD6-E92C861C4F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3948163"/>
              </p:ext>
            </p:extLst>
          </p:nvPr>
        </p:nvGraphicFramePr>
        <p:xfrm>
          <a:off x="834081" y="1451918"/>
          <a:ext cx="10515595" cy="5039114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179348">
                  <a:extLst>
                    <a:ext uri="{9D8B030D-6E8A-4147-A177-3AD203B41FA5}">
                      <a16:colId xmlns:a16="http://schemas.microsoft.com/office/drawing/2014/main" val="1576698446"/>
                    </a:ext>
                  </a:extLst>
                </a:gridCol>
                <a:gridCol w="2348583">
                  <a:extLst>
                    <a:ext uri="{9D8B030D-6E8A-4147-A177-3AD203B41FA5}">
                      <a16:colId xmlns:a16="http://schemas.microsoft.com/office/drawing/2014/main" val="2544006236"/>
                    </a:ext>
                  </a:extLst>
                </a:gridCol>
                <a:gridCol w="3328910">
                  <a:extLst>
                    <a:ext uri="{9D8B030D-6E8A-4147-A177-3AD203B41FA5}">
                      <a16:colId xmlns:a16="http://schemas.microsoft.com/office/drawing/2014/main" val="2713355431"/>
                    </a:ext>
                  </a:extLst>
                </a:gridCol>
                <a:gridCol w="2658754">
                  <a:extLst>
                    <a:ext uri="{9D8B030D-6E8A-4147-A177-3AD203B41FA5}">
                      <a16:colId xmlns:a16="http://schemas.microsoft.com/office/drawing/2014/main" val="1925593215"/>
                    </a:ext>
                  </a:extLst>
                </a:gridCol>
              </a:tblGrid>
              <a:tr h="428584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Tool</a:t>
                      </a: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Why It’s Best</a:t>
                      </a: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Key Features</a:t>
                      </a: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Disadvantages</a:t>
                      </a: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874024"/>
                  </a:ext>
                </a:extLst>
              </a:tr>
              <a:tr h="1727324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300" b="1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LVGL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(Light and Versatile Graphics Library)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Designed for embedded systems (MCU/RTOS) Fully C++ compatible, Extremely lightweight, Touch and gesture support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- MIT License (commercial-friendly)- Runs on MCU, RTOS, or Linux- Custom theme engine- Touch gestures &amp; input abstraction- GUI editor (</a:t>
                      </a:r>
                      <a:r>
                        <a:rPr lang="en-US" sz="1300" b="0" i="0" err="1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SquareLine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 Studio)- Works on STM32, ESP32, NXP, etc.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- No advanced GUI builder (basic editor)- Manual layout and style setup- Lacks high-end animations- C-first API (C++ friendly, not native)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325703"/>
                  </a:ext>
                </a:extLst>
              </a:tr>
              <a:tr h="129874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300" b="1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Flutter (Embedder API with C++)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auto">
                        <a:lnSpc>
                          <a:spcPts val="1050"/>
                        </a:lnSpc>
                        <a:buNone/>
                      </a:pPr>
                      <a:r>
                        <a:rPr lang="en-US" sz="1300" b="0" i="0" err="1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Skia</a:t>
                      </a:r>
                      <a:r>
                        <a:rPr lang="en-US" sz="1300" b="0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-powered rendering Modern UI engine Touch-first design (mobile native) Can embed into C++ apps</a:t>
                      </a: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- BSD License- GPU-accelerated UI- Gesture detection, transitions- Highly customizable widgets- Can run on Linux, embedded Linux (Raspberry Pi, i.MX)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- High memory &amp; CPU usage- Heavy runtime (not for small MCUs)- Complex to embed- No official C++ GUI editor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0545875"/>
                  </a:ext>
                </a:extLst>
              </a:tr>
              <a:tr h="1584463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300" b="1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Crank Storyboard (Community Edition)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Automotive-grade HMI engine Touch gestures &amp; animations Real-time UI updates Easy UI/logic separation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- Community Edition is free- Full-featured GUI editor (Storyboard Designer)- Integrates well with C++ app logic- Used in real automotive systems- Optimized for fast boot time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050"/>
                        </a:lnSpc>
                        <a:buNone/>
                      </a:pPr>
                      <a:r>
                        <a:rPr lang="en-US" sz="1300" b="0" i="0" dirty="0">
                          <a:solidFill>
                            <a:schemeClr val="tx1"/>
                          </a:solidFill>
                          <a:effectLst/>
                          <a:latin typeface="Aptos"/>
                        </a:rPr>
                        <a:t>- Free version is limited- Commercial license needed for full features- Requires learning proprietary workflow- GUI designer is not open source</a:t>
                      </a:r>
                      <a:endParaRPr lang="en-US" b="0" i="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44510" marR="44510" marT="22250" marB="22250" anchor="ctr">
                    <a:lnL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F1F1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49590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760715-3FEB-BD2D-FD91-F6E51085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040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35097-E849-3B0B-2640-998C7907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t"/>
          <a:lstStyle/>
          <a:p>
            <a:r>
              <a:rPr lang="en-US" sz="2400" dirty="0">
                <a:solidFill>
                  <a:schemeClr val="tx1"/>
                </a:solidFill>
                <a:latin typeface="Arial"/>
                <a:cs typeface="Arial"/>
              </a:rPr>
              <a:t>LVGL – Light &amp; Versatile Graphics Library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980704-8C71-40E1-F42E-782AD0BA4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678" y="736761"/>
            <a:ext cx="10515601" cy="5753859"/>
          </a:xfrm>
        </p:spPr>
        <p:txBody>
          <a:bodyPr lIns="91440" tIns="45720" rIns="91440" bIns="45720" anchor="t"/>
          <a:lstStyle/>
          <a:p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World's most popular </a:t>
            </a:r>
            <a:r>
              <a:rPr lang="en-US" sz="1300" b="1" dirty="0">
                <a:solidFill>
                  <a:schemeClr val="tx1"/>
                </a:solidFill>
                <a:latin typeface="Arial"/>
                <a:cs typeface="Arial"/>
              </a:rPr>
              <a:t>open-source embedded graphics library</a:t>
            </a:r>
            <a:endParaRPr lang="en-US" sz="130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Backed by </a:t>
            </a:r>
            <a:r>
              <a:rPr lang="en-US" sz="1300" b="1" dirty="0">
                <a:solidFill>
                  <a:schemeClr val="tx1"/>
                </a:solidFill>
                <a:latin typeface="Arial"/>
                <a:cs typeface="Arial"/>
              </a:rPr>
              <a:t>industry leaders</a:t>
            </a: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1200" b="1" dirty="0">
                <a:solidFill>
                  <a:srgbClr val="F0F6FC"/>
                </a:solidFill>
                <a:latin typeface="Arial"/>
                <a:cs typeface="Arial"/>
              </a:rPr>
              <a:t>Arm, STM32, NXP, </a:t>
            </a:r>
            <a:r>
              <a:rPr lang="en-US" sz="1200" b="1" dirty="0" err="1">
                <a:solidFill>
                  <a:srgbClr val="F0F6FC"/>
                </a:solidFill>
                <a:latin typeface="Arial"/>
                <a:cs typeface="Arial"/>
              </a:rPr>
              <a:t>Espressif</a:t>
            </a:r>
            <a:r>
              <a:rPr lang="en-US" sz="1200" b="1" dirty="0">
                <a:solidFill>
                  <a:srgbClr val="F0F6FC"/>
                </a:solidFill>
                <a:latin typeface="Arial"/>
                <a:cs typeface="Arial"/>
              </a:rPr>
              <a:t>, </a:t>
            </a:r>
            <a:r>
              <a:rPr lang="en-US" sz="1200" b="1" dirty="0" err="1">
                <a:solidFill>
                  <a:srgbClr val="F0F6FC"/>
                </a:solidFill>
                <a:latin typeface="Arial"/>
                <a:cs typeface="Arial"/>
              </a:rPr>
              <a:t>Nuvoton</a:t>
            </a:r>
            <a:r>
              <a:rPr lang="en-US" sz="1200" b="1" dirty="0">
                <a:solidFill>
                  <a:srgbClr val="F0F6FC"/>
                </a:solidFill>
                <a:latin typeface="Arial"/>
                <a:cs typeface="Arial"/>
              </a:rPr>
              <a:t>, Arduino, RT-Thread, Zephyr, </a:t>
            </a:r>
            <a:r>
              <a:rPr lang="en-US" sz="1200" b="1" dirty="0" err="1">
                <a:solidFill>
                  <a:srgbClr val="F0F6FC"/>
                </a:solidFill>
                <a:latin typeface="Arial"/>
                <a:cs typeface="Arial"/>
              </a:rPr>
              <a:t>NuttX</a:t>
            </a:r>
            <a:r>
              <a:rPr lang="en-US" sz="1200" b="1" dirty="0">
                <a:solidFill>
                  <a:srgbClr val="F0F6FC"/>
                </a:solidFill>
                <a:latin typeface="Arial"/>
                <a:cs typeface="Arial"/>
              </a:rPr>
              <a:t>, Adafruit </a:t>
            </a:r>
            <a:r>
              <a:rPr lang="en-US" sz="1200" dirty="0">
                <a:solidFill>
                  <a:srgbClr val="F0F6FC"/>
                </a:solidFill>
                <a:latin typeface="Arial"/>
                <a:cs typeface="Arial"/>
              </a:rPr>
              <a:t>and many more.</a:t>
            </a:r>
            <a:endParaRPr lang="en-US" sz="13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300" b="1" dirty="0">
                <a:solidFill>
                  <a:schemeClr val="tx1"/>
                </a:solidFill>
                <a:latin typeface="Arial"/>
                <a:cs typeface="Arial"/>
              </a:rPr>
              <a:t>MIT licensed</a:t>
            </a: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 – free for commercial use</a:t>
            </a:r>
            <a:endParaRPr lang="en-US" sz="130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300" b="1" dirty="0">
                <a:solidFill>
                  <a:schemeClr val="tx1"/>
                </a:solidFill>
                <a:latin typeface="Arial"/>
                <a:cs typeface="Arial"/>
              </a:rPr>
              <a:t>Why LVGL?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Tiny footprint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Only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32KB RAM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,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128KB Flash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Works with any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MCU/MPU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,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(RT)OS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, or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display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No external dependencies</a:t>
            </a:r>
            <a:r>
              <a:rPr lang="en-US" sz="8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lang="en-US" sz="90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</a:p>
          <a:p>
            <a:pPr marL="0" indent="0">
              <a:buNone/>
            </a:pP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1300" b="1" dirty="0">
                <a:solidFill>
                  <a:schemeClr val="tx1"/>
                </a:solidFill>
                <a:latin typeface="Arial"/>
                <a:cs typeface="Arial"/>
              </a:rPr>
              <a:t>Feature Highlights</a:t>
            </a:r>
            <a:endParaRPr lang="en-US" sz="1300">
              <a:solidFill>
                <a:schemeClr val="tx1"/>
              </a:solidFill>
              <a:latin typeface="Arial"/>
              <a:cs typeface="Arial"/>
            </a:endParaRP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30+ Widgets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Buttons, Arcs, Meters, Sliders, etc.</a:t>
            </a: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Flexible Styling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100+ style properties</a:t>
            </a: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Layouts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Flexbox &amp; Grid</a:t>
            </a: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Advanced Text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UTF-8, IME, Emojis, CJK, RTL</a:t>
            </a: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Modern UI Effects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Animations, anti-aliasing, opacity, shadows</a:t>
            </a: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Multi-display + Multi-input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Touch, mouse, encoders, keypads</a:t>
            </a:r>
            <a:endParaRPr lang="en-US" sz="1300" dirty="0">
              <a:solidFill>
                <a:schemeClr val="tx1"/>
              </a:solidFill>
            </a:endParaRPr>
          </a:p>
          <a:p>
            <a:pPr lvl="1"/>
            <a:endParaRPr lang="en-US" sz="13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457200" lvl="1" indent="0">
              <a:buNone/>
            </a:pPr>
            <a:r>
              <a:rPr lang="en-US" sz="1300" dirty="0">
                <a:solidFill>
                  <a:schemeClr val="tx1"/>
                </a:solidFill>
                <a:latin typeface="Arial"/>
                <a:cs typeface="Arial"/>
              </a:rPr>
              <a:t> </a:t>
            </a:r>
            <a:r>
              <a:rPr lang="en-US" sz="1300" b="1" dirty="0">
                <a:solidFill>
                  <a:schemeClr val="tx1"/>
                </a:solidFill>
                <a:latin typeface="Arial"/>
                <a:cs typeface="Arial"/>
              </a:rPr>
              <a:t>Dev-Friendly: Use C , C++ (constraints)</a:t>
            </a:r>
            <a:endParaRPr lang="en-US" sz="1300" dirty="0">
              <a:solidFill>
                <a:schemeClr val="tx1"/>
              </a:solidFill>
            </a:endParaRPr>
          </a:p>
          <a:p>
            <a:pPr lvl="1"/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PC Simulator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for rapid prototyping</a:t>
            </a:r>
          </a:p>
          <a:p>
            <a:pPr lvl="1"/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Build with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Make or </a:t>
            </a:r>
            <a:r>
              <a:rPr lang="en-US" sz="1200" b="1" err="1">
                <a:solidFill>
                  <a:schemeClr val="tx1"/>
                </a:solidFill>
                <a:latin typeface="Arial"/>
                <a:cs typeface="Arial"/>
              </a:rPr>
              <a:t>CMake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lvl="1"/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Export to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Web (HTML)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with </a:t>
            </a:r>
            <a:r>
              <a:rPr lang="en-US" sz="1200" err="1">
                <a:solidFill>
                  <a:schemeClr val="tx1"/>
                </a:solidFill>
                <a:latin typeface="Arial"/>
                <a:cs typeface="Arial"/>
              </a:rPr>
              <a:t>Emscripten</a:t>
            </a:r>
            <a:br>
              <a:rPr lang="en-US" sz="800" dirty="0"/>
            </a:br>
            <a:endParaRPr lang="en-US" sz="800">
              <a:solidFill>
                <a:srgbClr val="BFBFBF"/>
              </a:solidFill>
            </a:endParaRPr>
          </a:p>
          <a:p>
            <a:endParaRPr lang="en-US" dirty="0">
              <a:solidFill>
                <a:srgbClr val="BFBFBF"/>
              </a:solidFill>
            </a:endParaRPr>
          </a:p>
          <a:p>
            <a:endParaRPr lang="en-US" sz="1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6EC6E-5FCE-9F54-0A28-CD1C31DD6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4992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C45E-AB9F-19E8-6A5A-4EEFF9BF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511558"/>
          </a:xfrm>
        </p:spPr>
        <p:txBody>
          <a:bodyPr lIns="91440" tIns="45720" rIns="91440" bIns="45720" anchor="t"/>
          <a:lstStyle/>
          <a:p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Types of Hardware LVGL Can Run On: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996B543-B5FB-6372-A911-D89B308FDE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66043688"/>
              </p:ext>
            </p:extLst>
          </p:nvPr>
        </p:nvGraphicFramePr>
        <p:xfrm>
          <a:off x="504567" y="1256270"/>
          <a:ext cx="10850340" cy="180550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16780">
                  <a:extLst>
                    <a:ext uri="{9D8B030D-6E8A-4147-A177-3AD203B41FA5}">
                      <a16:colId xmlns:a16="http://schemas.microsoft.com/office/drawing/2014/main" val="1275367882"/>
                    </a:ext>
                  </a:extLst>
                </a:gridCol>
                <a:gridCol w="3616780">
                  <a:extLst>
                    <a:ext uri="{9D8B030D-6E8A-4147-A177-3AD203B41FA5}">
                      <a16:colId xmlns:a16="http://schemas.microsoft.com/office/drawing/2014/main" val="3609627580"/>
                    </a:ext>
                  </a:extLst>
                </a:gridCol>
                <a:gridCol w="3616780">
                  <a:extLst>
                    <a:ext uri="{9D8B030D-6E8A-4147-A177-3AD203B41FA5}">
                      <a16:colId xmlns:a16="http://schemas.microsoft.com/office/drawing/2014/main" val="88523755"/>
                    </a:ext>
                  </a:extLst>
                </a:gridCol>
              </a:tblGrid>
              <a:tr h="4029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Microcontrollers (MCUs)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Microprocessors (MPUs)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Single Board Computers (SBCs)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617020"/>
                  </a:ext>
                </a:extLst>
              </a:tr>
              <a:tr h="701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STM32, ESP32/ESP8266, NXP i.MX 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NXP i.MX6/8, Allwinner A33/A64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Raspberry Pi (Zero, 3, 4, 5), BeagleBone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564602"/>
                  </a:ext>
                </a:extLst>
              </a:tr>
              <a:tr h="7012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GD32, Renesas RA/RX, Microchip SAM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Rockchip RK3399, Raspberry 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Orange Pi, NanoPi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2101687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15F92-24DF-0AF1-893E-B7DE83390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6</a:t>
            </a:fld>
            <a:endParaRPr lang="en-IN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E1461DB-51C3-C6F6-857C-24744A70A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8632656"/>
              </p:ext>
            </p:extLst>
          </p:nvPr>
        </p:nvGraphicFramePr>
        <p:xfrm>
          <a:off x="504567" y="3240765"/>
          <a:ext cx="10878774" cy="156841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26258">
                  <a:extLst>
                    <a:ext uri="{9D8B030D-6E8A-4147-A177-3AD203B41FA5}">
                      <a16:colId xmlns:a16="http://schemas.microsoft.com/office/drawing/2014/main" val="1664861009"/>
                    </a:ext>
                  </a:extLst>
                </a:gridCol>
                <a:gridCol w="3626258">
                  <a:extLst>
                    <a:ext uri="{9D8B030D-6E8A-4147-A177-3AD203B41FA5}">
                      <a16:colId xmlns:a16="http://schemas.microsoft.com/office/drawing/2014/main" val="1564680612"/>
                    </a:ext>
                  </a:extLst>
                </a:gridCol>
                <a:gridCol w="3626258">
                  <a:extLst>
                    <a:ext uri="{9D8B030D-6E8A-4147-A177-3AD203B41FA5}">
                      <a16:colId xmlns:a16="http://schemas.microsoft.com/office/drawing/2014/main" val="1196196099"/>
                    </a:ext>
                  </a:extLst>
                </a:gridCol>
              </a:tblGrid>
              <a:tr h="5228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PC Simulation (Dev/Test)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Operating Systems (RTOS/OS)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530720"/>
                  </a:ext>
                </a:extLst>
              </a:tr>
              <a:tr h="5228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Windows, Linux, macOS (with SDL2)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 err="1"/>
                        <a:t>FreeRTOS</a:t>
                      </a:r>
                      <a:r>
                        <a:rPr lang="en-US" dirty="0"/>
                        <a:t>, Zephyr, RT-Thread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1864975"/>
                  </a:ext>
                </a:extLst>
              </a:tr>
              <a:tr h="5228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No hardware needed for testing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Bare-metal, Embedded Linux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975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725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EC538-2B8F-6EF8-197C-D32CF963B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461" y="259939"/>
            <a:ext cx="10692295" cy="636170"/>
          </a:xfrm>
        </p:spPr>
        <p:txBody>
          <a:bodyPr lIns="91440" tIns="45720" rIns="91440" bIns="45720" anchor="t"/>
          <a:lstStyle/>
          <a:p>
            <a:r>
              <a:rPr lang="en-US" b="0" dirty="0">
                <a:solidFill>
                  <a:schemeClr val="tx1"/>
                </a:solidFill>
                <a:latin typeface="Arial"/>
                <a:cs typeface="Arial"/>
              </a:rPr>
              <a:t>LVGL UI Editor – Accelerate Embedded UI Development</a:t>
            </a:r>
            <a:endParaRPr lang="en-US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01FD1-109D-C92D-7259-129FE0D4D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9332"/>
            <a:ext cx="10515600" cy="5278989"/>
          </a:xfrm>
        </p:spPr>
        <p:txBody>
          <a:bodyPr lIns="91440" tIns="45720" rIns="91440" bIns="45720" anchor="t"/>
          <a:lstStyle/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A developer-focused UI editor built on the LVGL library for creating professional embedded interfaces—designed to complement Figma and development workflows.</a:t>
            </a:r>
          </a:p>
          <a:p>
            <a:endParaRPr lang="en-US" sz="12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Why Use LVGL Editor?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Faster Development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Reimplement Figma designs with code-friendly tools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Seamless Preview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Instant WYSIWYG editing via live XML preview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Runtime Flexibility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Load UIs from XML at runtime—no firmware </a:t>
            </a:r>
            <a:r>
              <a:rPr lang="en-US" sz="1200" err="1">
                <a:solidFill>
                  <a:schemeClr val="tx1"/>
                </a:solidFill>
                <a:latin typeface="Arial"/>
                <a:cs typeface="Arial"/>
              </a:rPr>
              <a:t>reflashing</a:t>
            </a:r>
            <a:endParaRPr lang="en-US" sz="120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Component-Oriented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Build reusable, maintainable UI components</a:t>
            </a:r>
          </a:p>
          <a:p>
            <a:endParaRPr lang="en-US" sz="1200" b="1" dirty="0">
              <a:solidFill>
                <a:schemeClr val="tx1"/>
              </a:solidFill>
              <a:latin typeface="Arial"/>
              <a:cs typeface="Arial"/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Key Features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XML-Based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Easy to edit, version control, and integrate with external tools &amp; AI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C Export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Generate C code from XML—just like handwritten LVGL code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Interactive Preview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See UI changes as you type or drag widgets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Figma Plugin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Extract styles &amp; assets as XML; supports auto-download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Custom Widgets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Add C logic and recompile to support new elements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Built-in Testing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Define UI tests in XML; simulate interactions &amp; validate visuals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CLI Tools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Automate everything—code gen, test, validation, Figma sync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Online Sharing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CI converts your XML to a webpage for easy sharing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EAFC0-181D-3B01-DEAD-B751BA956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8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80B04-2EC0-4B02-0E6A-FFE5FBF37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5148" y="234867"/>
            <a:ext cx="8567323" cy="470518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Getting Started with LVGL UI Editor (Approach 1)</a:t>
            </a: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609CC-DE0D-D209-8432-0128BCBD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7854"/>
            <a:ext cx="10515600" cy="5599250"/>
          </a:xfrm>
        </p:spPr>
        <p:txBody>
          <a:bodyPr lIns="91440" tIns="45720" rIns="91440" bIns="45720" anchor="t"/>
          <a:lstStyle/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1. Install Prerequisites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Install Docker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(required for compiling &amp; integration)</a:t>
            </a: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On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Windows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, ensure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Docker Desktop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is running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2. Set Up the Editor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Download and install the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LVGL Editor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Fork &amp; clone the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LVGL Editor GitHub repo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In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GitHub settings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</a:p>
          <a:p>
            <a:pPr lvl="1"/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Set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Pages source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to </a:t>
            </a:r>
            <a:r>
              <a:rPr lang="en-US" sz="1200" i="1" dirty="0">
                <a:solidFill>
                  <a:schemeClr val="tx1"/>
                </a:solidFill>
                <a:latin typeface="Arial"/>
                <a:cs typeface="Arial"/>
              </a:rPr>
              <a:t>GitHub Actions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lvl="1"/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Enable actions in the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Actions tab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pPr marL="457200" lvl="1" indent="0">
              <a:buNone/>
            </a:pP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3. Load &amp; Prepare Project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Open the editor and load the example/ folder</a:t>
            </a: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Click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Generate Code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➝ then click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Compile Project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to recompile preview</a:t>
            </a: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4. Edit UI Elements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Components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Edit button_default.xml, save with </a:t>
            </a:r>
            <a:r>
              <a:rPr lang="en-US" sz="1200" err="1">
                <a:solidFill>
                  <a:schemeClr val="tx1"/>
                </a:solidFill>
                <a:latin typeface="Arial"/>
                <a:cs typeface="Arial"/>
              </a:rPr>
              <a:t>Ctrl+S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to update preview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Widgets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Edit slider_box.xml, click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Compile Code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(includes C logic)</a:t>
            </a:r>
          </a:p>
          <a:p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Fonts/Images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: Open globals.xml to manage embedded assets</a:t>
            </a: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5. Figma Integration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Duplicate the official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Figma project</a:t>
            </a:r>
            <a:endParaRPr lang="en-US" sz="12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Use </a:t>
            </a:r>
            <a:r>
              <a:rPr lang="en-US" sz="1200" b="1" dirty="0">
                <a:solidFill>
                  <a:schemeClr val="tx1"/>
                </a:solidFill>
                <a:latin typeface="Arial"/>
                <a:cs typeface="Arial"/>
              </a:rPr>
              <a:t>Figma to LVGL plugin</a:t>
            </a:r>
            <a:r>
              <a:rPr lang="en-US" sz="1200" dirty="0">
                <a:solidFill>
                  <a:schemeClr val="tx1"/>
                </a:solidFill>
                <a:latin typeface="Arial"/>
                <a:cs typeface="Arial"/>
              </a:rPr>
              <a:t> to extract styles and auto-update XML.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E8F09A-CA3B-FD15-2173-65898678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95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4D9D4-BBDF-50F7-5737-452289AFB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678"/>
            <a:ext cx="10515600" cy="415301"/>
          </a:xfrm>
        </p:spPr>
        <p:txBody>
          <a:bodyPr lIns="91440" tIns="45720" rIns="91440" bIns="45720" anchor="t"/>
          <a:lstStyle/>
          <a:p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Getting Started with LVGL UI Editor (Approach 2)</a:t>
            </a:r>
          </a:p>
          <a:p>
            <a:br>
              <a:rPr lang="en-US" dirty="0">
                <a:solidFill>
                  <a:schemeClr val="tx1"/>
                </a:solidFill>
                <a:latin typeface="Arial"/>
                <a:cs typeface="Arial"/>
              </a:rPr>
            </a:b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                                                                                      Dt.16-7-25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0023-AD92-3199-6E66-853C04368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56375"/>
            <a:ext cx="10515600" cy="5720728"/>
          </a:xfrm>
        </p:spPr>
        <p:txBody>
          <a:bodyPr lIns="91440" tIns="45720" rIns="91440" bIns="45720" anchor="t"/>
          <a:lstStyle/>
          <a:p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1. Install Dependencies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Windows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: Run </a:t>
            </a:r>
            <a:r>
              <a:rPr lang="en-US" sz="1100" err="1">
                <a:solidFill>
                  <a:schemeClr val="tx1"/>
                </a:solidFill>
                <a:latin typeface="Arial"/>
                <a:cs typeface="Arial"/>
              </a:rPr>
              <a:t>wsl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--install in the command line</a:t>
            </a:r>
          </a:p>
          <a:p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Linux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: Install </a:t>
            </a:r>
            <a:r>
              <a:rPr lang="en-US" sz="1100" err="1">
                <a:solidFill>
                  <a:schemeClr val="tx1"/>
                </a:solidFill>
                <a:latin typeface="Arial"/>
                <a:cs typeface="Arial"/>
              </a:rPr>
              <a:t>Podman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→ </a:t>
            </a:r>
            <a:r>
              <a:rPr lang="en-US" sz="1100" err="1">
                <a:solidFill>
                  <a:schemeClr val="tx1"/>
                </a:solidFill>
                <a:latin typeface="Arial"/>
                <a:cs typeface="Arial"/>
              </a:rPr>
              <a:t>sudo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apt-get install </a:t>
            </a:r>
            <a:r>
              <a:rPr lang="en-US" sz="1100" err="1">
                <a:solidFill>
                  <a:schemeClr val="tx1"/>
                </a:solidFill>
                <a:latin typeface="Arial"/>
                <a:cs typeface="Arial"/>
              </a:rPr>
              <a:t>podman</a:t>
            </a:r>
            <a:endParaRPr lang="en-US" sz="110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Mac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: Works out of the box..</a:t>
            </a:r>
          </a:p>
          <a:p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   2. Set Up the Editor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Download and install the LVGL Editor from the official site</a:t>
            </a: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Fork &amp; clone the GitHub repo to try CI actions and online previews</a:t>
            </a: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In repo settings:</a:t>
            </a:r>
          </a:p>
          <a:p>
            <a:pPr lvl="1"/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Set GitHub Pages source to </a:t>
            </a:r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GitHub Actions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pPr lvl="1"/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Enable Actions in the </a:t>
            </a:r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Actions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tab</a:t>
            </a:r>
          </a:p>
          <a:p>
            <a:pPr marL="457200" lvl="1" indent="0">
              <a:buNone/>
            </a:pP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 </a:t>
            </a:r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3. Explore the Editor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Launch the Editor and open the example/ folder</a:t>
            </a: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Click </a:t>
            </a:r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Generate Code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→ then click </a:t>
            </a:r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Compile Project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to preview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    4. Edit UI Components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Open button_default.xml, make changes, save (</a:t>
            </a:r>
            <a:r>
              <a:rPr lang="en-US" sz="1100" dirty="0" err="1">
                <a:solidFill>
                  <a:schemeClr val="tx1"/>
                </a:solidFill>
                <a:latin typeface="Arial"/>
                <a:cs typeface="Arial"/>
              </a:rPr>
              <a:t>Ctrl+S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) to preview</a:t>
            </a: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For widgets like slider_box.xml: edit XML + C code → click </a:t>
            </a:r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Compile Code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See globals.xml to understand fonts and images.</a:t>
            </a:r>
            <a:endParaRPr lang="en-US">
              <a:solidFill>
                <a:schemeClr val="tx1"/>
              </a:solidFill>
            </a:endParaRPr>
          </a:p>
          <a:p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    5. Integrate with Figma</a:t>
            </a:r>
            <a:endParaRPr lang="en-US" sz="1100" dirty="0">
              <a:solidFill>
                <a:schemeClr val="tx1"/>
              </a:solidFill>
              <a:latin typeface="Arial"/>
              <a:cs typeface="Arial"/>
            </a:endParaRP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Duplicate the Figma project</a:t>
            </a: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Use </a:t>
            </a:r>
            <a:r>
              <a:rPr lang="en-US" sz="1100" b="1" dirty="0">
                <a:solidFill>
                  <a:schemeClr val="tx1"/>
                </a:solidFill>
                <a:latin typeface="Arial"/>
                <a:cs typeface="Arial"/>
              </a:rPr>
              <a:t>Figma to LVGL</a:t>
            </a:r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 plugin to extract styles</a:t>
            </a:r>
          </a:p>
          <a:p>
            <a:r>
              <a:rPr lang="en-US" sz="1100" dirty="0">
                <a:solidFill>
                  <a:schemeClr val="tx1"/>
                </a:solidFill>
                <a:latin typeface="Arial"/>
                <a:cs typeface="Arial"/>
              </a:rPr>
              <a:t>Modify designs → XML updates automatically</a:t>
            </a:r>
          </a:p>
          <a:p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83DC12-F266-4E7E-262A-8F4DF76D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635EA-281D-47C8-A0EC-B8A06226CB83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9190207"/>
      </p:ext>
    </p:extLst>
  </p:cSld>
  <p:clrMapOvr>
    <a:masterClrMapping/>
  </p:clrMapOvr>
</p:sld>
</file>

<file path=ppt/theme/theme1.xml><?xml version="1.0" encoding="utf-8"?>
<a:theme xmlns:a="http://schemas.openxmlformats.org/drawingml/2006/main" name="TVSM Official 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95000"/>
            </a:schemeClr>
          </a:solidFill>
        </a:ln>
      </a:spPr>
      <a:bodyPr rtlCol="0" anchor="ctr"/>
      <a:lstStyle>
        <a:defPPr algn="ctr">
          <a:defRPr dirty="0" err="1" smtClean="0">
            <a:solidFill>
              <a:srgbClr val="003399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dirty="0" smtClean="0">
            <a:solidFill>
              <a:srgbClr val="003399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5C7BA1D-6C53-42F2-9D8D-32FA7ACB0A7D}">
  <we:reference id="WA200005566" version="3.0.0.3" store="en-us" storeType="omex"/>
  <we:alternateReferences>
    <we:reference id="WA200005566" version="3.0.0.3" store="omex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735</TotalTime>
  <Words>6</Words>
  <Application>Microsoft Office PowerPoint</Application>
  <PresentationFormat>Widescreen</PresentationFormat>
  <Paragraphs>5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TVSM Official Template</vt:lpstr>
      <vt:lpstr>PowerPoint Presentation</vt:lpstr>
      <vt:lpstr>HMI  (Human-Machine Interface)</vt:lpstr>
      <vt:lpstr>TOP 10 Best HMI Tools  </vt:lpstr>
      <vt:lpstr>TOP 3 BEST HMI TOOLS   Why BEST</vt:lpstr>
      <vt:lpstr>LVGL – Light &amp; Versatile Graphics Library</vt:lpstr>
      <vt:lpstr>Types of Hardware LVGL Can Run On:</vt:lpstr>
      <vt:lpstr>LVGL UI Editor – Accelerate Embedded UI Development</vt:lpstr>
      <vt:lpstr> Getting Started with LVGL UI Editor (Approach 1) </vt:lpstr>
      <vt:lpstr>Getting Started with LVGL UI Editor (Approach 2)                                                                                        Dt.16-7-25</vt:lpstr>
      <vt:lpstr>LVGL Simulator on PC (Windows + Visual Studio 2022) </vt:lpstr>
      <vt:lpstr> Why Docker Is Required in LVGL UI Editor </vt:lpstr>
      <vt:lpstr>High-Level Architecture &amp; Code Generation Pipeline    </vt:lpstr>
      <vt:lpstr>Component vs. Widget System &amp; XML Definition Architecture   </vt:lpstr>
      <vt:lpstr>LVGL EDITOR DEMO</vt:lpstr>
      <vt:lpstr>DEMO</vt:lpstr>
      <vt:lpstr>VISUAL STUDIO 2022 (SIMULATOR)</vt:lpstr>
      <vt:lpstr>VS  Configuration (Set A Path)</vt:lpstr>
      <vt:lpstr>DEMO PROJECT</vt:lpstr>
      <vt:lpstr>DEMO MUSIC </vt:lpstr>
      <vt:lpstr>DEMO</vt:lpstr>
      <vt:lpstr>EBIKE (RUN ON SIMULATOR)</vt:lpstr>
      <vt:lpstr>FIGMA --&gt; LVGL EDITOR</vt:lpstr>
      <vt:lpstr>PROJECT TVS_HMI_EBIKE</vt:lpstr>
      <vt:lpstr>FUTURE WORK &amp; NEXT STEPS</vt:lpstr>
      <vt:lpstr>REFERENCES</vt:lpstr>
      <vt:lpstr>PowerPoint Presentation</vt:lpstr>
    </vt:vector>
  </TitlesOfParts>
  <Company>dentsu International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Rahul Kumar Pandey</dc:creator>
  <cp:lastModifiedBy>Rahul Kumar Pandey(R&amp;D-ChassisSy/Hosur/TVSMotor)</cp:lastModifiedBy>
  <cp:revision>869</cp:revision>
  <dcterms:created xsi:type="dcterms:W3CDTF">2023-11-17T06:10:54Z</dcterms:created>
  <dcterms:modified xsi:type="dcterms:W3CDTF">2025-07-16T13:02:49Z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847cdb-dc7c-42a2-b569-f8e7db656104_Enabled">
    <vt:lpwstr>true</vt:lpwstr>
  </property>
  <property fmtid="{D5CDD505-2E9C-101B-9397-08002B2CF9AE}" pid="3" name="MSIP_Label_b1847cdb-dc7c-42a2-b569-f8e7db656104_SetDate">
    <vt:lpwstr>2023-11-17T07:58:56Z</vt:lpwstr>
  </property>
  <property fmtid="{D5CDD505-2E9C-101B-9397-08002B2CF9AE}" pid="4" name="MSIP_Label_b1847cdb-dc7c-42a2-b569-f8e7db656104_Method">
    <vt:lpwstr>Privileged</vt:lpwstr>
  </property>
  <property fmtid="{D5CDD505-2E9C-101B-9397-08002B2CF9AE}" pid="5" name="MSIP_Label_b1847cdb-dc7c-42a2-b569-f8e7db656104_Name">
    <vt:lpwstr>External</vt:lpwstr>
  </property>
  <property fmtid="{D5CDD505-2E9C-101B-9397-08002B2CF9AE}" pid="6" name="MSIP_Label_b1847cdb-dc7c-42a2-b569-f8e7db656104_SiteId">
    <vt:lpwstr>d30feff3-78f9-476a-81e4-c71b80743988</vt:lpwstr>
  </property>
  <property fmtid="{D5CDD505-2E9C-101B-9397-08002B2CF9AE}" pid="7" name="MSIP_Label_b1847cdb-dc7c-42a2-b569-f8e7db656104_ActionId">
    <vt:lpwstr>aa87e4bd-799c-4056-ac03-b9c81197c4a1</vt:lpwstr>
  </property>
  <property fmtid="{D5CDD505-2E9C-101B-9397-08002B2CF9AE}" pid="8" name="MSIP_Label_b1847cdb-dc7c-42a2-b569-f8e7db656104_ContentBits">
    <vt:lpwstr>0</vt:lpwstr>
  </property>
</Properties>
</file>